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p:scale>
          <a:sx n="80" d="100"/>
          <a:sy n="80" d="100"/>
        </p:scale>
        <p:origin x="378"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8FB641-029C-454D-AD68-4FF3DEFC975B}" type="datetimeFigureOut">
              <a:rPr lang="en-US" smtClean="0"/>
              <a:t>8/6/2021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6FEC75-5B3D-4DCD-B9E3-AF71B57FDFE4}" type="slidenum">
              <a:rPr lang="en-US" smtClean="0"/>
              <a:t>‹#›</a:t>
            </a:fld>
            <a:endParaRPr lang="en-US"/>
          </a:p>
        </p:txBody>
      </p:sp>
    </p:spTree>
    <p:extLst>
      <p:ext uri="{BB962C8B-B14F-4D97-AF65-F5344CB8AC3E}">
        <p14:creationId xmlns:p14="http://schemas.microsoft.com/office/powerpoint/2010/main" val="3786432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DargeanGrix</a:t>
            </a:r>
            <a:r>
              <a:rPr lang="en-US" sz="1200" kern="1200" dirty="0" smtClean="0">
                <a:solidFill>
                  <a:schemeClr val="tx1"/>
                </a:solidFill>
                <a:effectLst/>
                <a:latin typeface="+mn-lt"/>
                <a:ea typeface="+mn-ea"/>
                <a:cs typeface="+mn-cs"/>
              </a:rPr>
              <a:t>, Inc. is a successful organization that has reported an average consistent revenue of $250M in the past seven years. A warm customer relationship is one of the elements that has contributed to this organization’s success over the years. </a:t>
            </a:r>
            <a:r>
              <a:rPr lang="en-US" sz="1200" kern="1200" dirty="0" err="1" smtClean="0">
                <a:solidFill>
                  <a:schemeClr val="tx1"/>
                </a:solidFill>
                <a:effectLst/>
                <a:latin typeface="+mn-lt"/>
                <a:ea typeface="+mn-ea"/>
                <a:cs typeface="+mn-cs"/>
              </a:rPr>
              <a:t>DargeanGrix</a:t>
            </a:r>
            <a:r>
              <a:rPr lang="en-US" sz="1200" kern="1200" dirty="0" smtClean="0">
                <a:solidFill>
                  <a:schemeClr val="tx1"/>
                </a:solidFill>
                <a:effectLst/>
                <a:latin typeface="+mn-lt"/>
                <a:ea typeface="+mn-ea"/>
                <a:cs typeface="+mn-cs"/>
              </a:rPr>
              <a:t>, Inc. greatly depends on video conferencing as a way of connecting with investors and other stakeholders. Even though </a:t>
            </a:r>
            <a:r>
              <a:rPr lang="en-US" sz="1200" kern="1200" dirty="0" err="1" smtClean="0">
                <a:solidFill>
                  <a:schemeClr val="tx1"/>
                </a:solidFill>
                <a:effectLst/>
                <a:latin typeface="+mn-lt"/>
                <a:ea typeface="+mn-ea"/>
                <a:cs typeface="+mn-cs"/>
              </a:rPr>
              <a:t>DargeanGrix</a:t>
            </a:r>
            <a:r>
              <a:rPr lang="en-US" sz="1200" kern="1200" dirty="0" smtClean="0">
                <a:solidFill>
                  <a:schemeClr val="tx1"/>
                </a:solidFill>
                <a:effectLst/>
                <a:latin typeface="+mn-lt"/>
                <a:ea typeface="+mn-ea"/>
                <a:cs typeface="+mn-cs"/>
              </a:rPr>
              <a:t>, Inc. is successful in this market, this organization has recorded a poor experience with its video conferencing approach. Some of the current issues associated with this organization’s use of videoconferencing approach include wastage of time while troubleshooting frequent issues, rising cost of maintaining aging video equipment, dropouts and delays in video calls, the poor audio quality of videoconferencing, and general dissatisfaction with video conferencing method. As the organization's CFO, I suggest that this Company should upgrade its videoconferencing tools. The Company should consider eliminating aging video equipment in its system and replace them with modern video conferencing tools, which can enhance the efficiency and effectiveness of entire activities. Some of the current efficient videoconferencing software in 2021 that </a:t>
            </a:r>
            <a:r>
              <a:rPr lang="en-US" sz="1200" kern="1200" dirty="0" err="1" smtClean="0">
                <a:solidFill>
                  <a:schemeClr val="tx1"/>
                </a:solidFill>
                <a:effectLst/>
                <a:latin typeface="+mn-lt"/>
                <a:ea typeface="+mn-ea"/>
                <a:cs typeface="+mn-cs"/>
              </a:rPr>
              <a:t>DargeanGrix</a:t>
            </a:r>
            <a:r>
              <a:rPr lang="en-US" sz="1200" kern="1200" dirty="0" smtClean="0">
                <a:solidFill>
                  <a:schemeClr val="tx1"/>
                </a:solidFill>
                <a:effectLst/>
                <a:latin typeface="+mn-lt"/>
                <a:ea typeface="+mn-ea"/>
                <a:cs typeface="+mn-cs"/>
              </a:rPr>
              <a:t> should procure include GoToMeeting, Microsoft Teams, Zoom Meetings, and Google Meet, among others. The Company should also purchase smart projectors for videoconferences.  Moreover, this organization should employ a skilled and talented video conferencing technician who can provide solutions whenever the system runs into technical issues. </a:t>
            </a:r>
          </a:p>
          <a:p>
            <a:endParaRPr lang="en-US" dirty="0"/>
          </a:p>
        </p:txBody>
      </p:sp>
      <p:sp>
        <p:nvSpPr>
          <p:cNvPr id="4" name="Slide Number Placeholder 3"/>
          <p:cNvSpPr>
            <a:spLocks noGrp="1"/>
          </p:cNvSpPr>
          <p:nvPr>
            <p:ph type="sldNum" sz="quarter" idx="10"/>
          </p:nvPr>
        </p:nvSpPr>
        <p:spPr/>
        <p:txBody>
          <a:bodyPr/>
          <a:lstStyle/>
          <a:p>
            <a:fld id="{586FEC75-5B3D-4DCD-B9E3-AF71B57FDFE4}" type="slidenum">
              <a:rPr lang="en-US" smtClean="0"/>
              <a:t>2</a:t>
            </a:fld>
            <a:endParaRPr lang="en-US"/>
          </a:p>
        </p:txBody>
      </p:sp>
    </p:spTree>
    <p:extLst>
      <p:ext uri="{BB962C8B-B14F-4D97-AF65-F5344CB8AC3E}">
        <p14:creationId xmlns:p14="http://schemas.microsoft.com/office/powerpoint/2010/main" val="625239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idea would help improve the process because it will reduce the chances of videoconferencing failures that the organization experienced earlier. The organization will also reduce travel costs since stakeholders will be able to conduct video conferences with limited interruptions. This idea will also help improve this organization’s operations because it has the capability of promoting collaboration and teamwork. For instance, through the integration of Microsoft Teams, employees can easily cooperate in several activities hence improving general performance. Research reveals that modern videoconferencing tools enable the digital workforce (</a:t>
            </a:r>
            <a:r>
              <a:rPr lang="en-US" sz="1200" kern="1200" dirty="0" err="1" smtClean="0">
                <a:solidFill>
                  <a:schemeClr val="tx1"/>
                </a:solidFill>
                <a:effectLst/>
                <a:latin typeface="+mn-lt"/>
                <a:ea typeface="+mn-ea"/>
                <a:cs typeface="+mn-cs"/>
              </a:rPr>
              <a:t>Lansmann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Schallenmüller</a:t>
            </a:r>
            <a:r>
              <a:rPr lang="en-US" sz="1200" kern="1200" dirty="0" smtClean="0">
                <a:solidFill>
                  <a:schemeClr val="tx1"/>
                </a:solidFill>
                <a:effectLst/>
                <a:latin typeface="+mn-lt"/>
                <a:ea typeface="+mn-ea"/>
                <a:cs typeface="+mn-cs"/>
              </a:rPr>
              <a:t> &amp; Rigby, 2019). This idea will also improve the process because it gives the organization an opportunity to achieve other needs, such as screen sharing and real-time instant messaging. This idea will also foster flexibility in this organization. For instance, all stakeholders will be able to join meetings regardless of location and time. Therefore, </a:t>
            </a:r>
            <a:r>
              <a:rPr lang="en-US" sz="1200" kern="1200" dirty="0" err="1" smtClean="0">
                <a:solidFill>
                  <a:schemeClr val="tx1"/>
                </a:solidFill>
                <a:effectLst/>
                <a:latin typeface="+mn-lt"/>
                <a:ea typeface="+mn-ea"/>
                <a:cs typeface="+mn-cs"/>
              </a:rPr>
              <a:t>DargeanGrix</a:t>
            </a:r>
            <a:r>
              <a:rPr lang="en-US" sz="1200" kern="1200" dirty="0" smtClean="0">
                <a:solidFill>
                  <a:schemeClr val="tx1"/>
                </a:solidFill>
                <a:effectLst/>
                <a:latin typeface="+mn-lt"/>
                <a:ea typeface="+mn-ea"/>
                <a:cs typeface="+mn-cs"/>
              </a:rPr>
              <a:t>, Inc. will benefit from this idea since modern technologies enhance the efficiency and effectiveness of the entire business operations. </a:t>
            </a:r>
          </a:p>
          <a:p>
            <a:endParaRPr lang="en-US" dirty="0"/>
          </a:p>
        </p:txBody>
      </p:sp>
      <p:sp>
        <p:nvSpPr>
          <p:cNvPr id="4" name="Slide Number Placeholder 3"/>
          <p:cNvSpPr>
            <a:spLocks noGrp="1"/>
          </p:cNvSpPr>
          <p:nvPr>
            <p:ph type="sldNum" sz="quarter" idx="10"/>
          </p:nvPr>
        </p:nvSpPr>
        <p:spPr/>
        <p:txBody>
          <a:bodyPr/>
          <a:lstStyle/>
          <a:p>
            <a:fld id="{586FEC75-5B3D-4DCD-B9E3-AF71B57FDFE4}" type="slidenum">
              <a:rPr lang="en-US" smtClean="0"/>
              <a:t>3</a:t>
            </a:fld>
            <a:endParaRPr lang="en-US"/>
          </a:p>
        </p:txBody>
      </p:sp>
    </p:spTree>
    <p:extLst>
      <p:ext uri="{BB962C8B-B14F-4D97-AF65-F5344CB8AC3E}">
        <p14:creationId xmlns:p14="http://schemas.microsoft.com/office/powerpoint/2010/main" val="2337135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idea can help move the organization forward because it aligns with its competitive advantage. Competitive advantage is a concept that defines how a company is ahead of other rivals in the same industry. It shows why an organization outperforms other players in the market (</a:t>
            </a:r>
            <a:r>
              <a:rPr lang="en-US" sz="1200" kern="1200" dirty="0" err="1" smtClean="0">
                <a:solidFill>
                  <a:schemeClr val="tx1"/>
                </a:solidFill>
                <a:effectLst/>
                <a:latin typeface="+mn-lt"/>
                <a:ea typeface="+mn-ea"/>
                <a:cs typeface="+mn-cs"/>
              </a:rPr>
              <a:t>Yasa</a:t>
            </a:r>
            <a:r>
              <a:rPr lang="en-US" sz="1200" kern="1200" dirty="0" smtClean="0">
                <a:solidFill>
                  <a:schemeClr val="tx1"/>
                </a:solidFill>
                <a:effectLst/>
                <a:latin typeface="+mn-lt"/>
                <a:ea typeface="+mn-ea"/>
                <a:cs typeface="+mn-cs"/>
              </a:rPr>
              <a:t> et al., 2020). This idea will aid </a:t>
            </a:r>
            <a:r>
              <a:rPr lang="en-US" sz="1200" kern="1200" dirty="0" err="1" smtClean="0">
                <a:solidFill>
                  <a:schemeClr val="tx1"/>
                </a:solidFill>
                <a:effectLst/>
                <a:latin typeface="+mn-lt"/>
                <a:ea typeface="+mn-ea"/>
                <a:cs typeface="+mn-cs"/>
              </a:rPr>
              <a:t>DargeanGrix</a:t>
            </a:r>
            <a:r>
              <a:rPr lang="en-US" sz="1200" kern="1200" dirty="0" smtClean="0">
                <a:solidFill>
                  <a:schemeClr val="tx1"/>
                </a:solidFill>
                <a:effectLst/>
                <a:latin typeface="+mn-lt"/>
                <a:ea typeface="+mn-ea"/>
                <a:cs typeface="+mn-cs"/>
              </a:rPr>
              <a:t>, Inc. to move forward because modern technological solutions will improve its competitive advantage. It is crucial to note that video conferencing contributes to an organization’s strong competitive edge. </a:t>
            </a:r>
            <a:r>
              <a:rPr lang="en-US" sz="1200" kern="1200" dirty="0" err="1" smtClean="0">
                <a:solidFill>
                  <a:schemeClr val="tx1"/>
                </a:solidFill>
                <a:effectLst/>
                <a:latin typeface="+mn-lt"/>
                <a:ea typeface="+mn-ea"/>
                <a:cs typeface="+mn-cs"/>
              </a:rPr>
              <a:t>DargeanGrix</a:t>
            </a:r>
            <a:r>
              <a:rPr lang="en-US" sz="1200" kern="1200" dirty="0" smtClean="0">
                <a:solidFill>
                  <a:schemeClr val="tx1"/>
                </a:solidFill>
                <a:effectLst/>
                <a:latin typeface="+mn-lt"/>
                <a:ea typeface="+mn-ea"/>
                <a:cs typeface="+mn-cs"/>
              </a:rPr>
              <a:t>, Inc. is likely to move ahead of its competitors who use outdated videoconferencing technologies. Another advantage is that this idea will attract more global investors who rely on the video conferencing approach to lower costs. For instance, most businesses have failed due to the spread of Covid-19. Regardless of this pandemic, modern videoconferencing technologies have enabled these businesses to thrive (</a:t>
            </a:r>
            <a:r>
              <a:rPr lang="en-US" sz="1200" kern="1200" dirty="0" err="1" smtClean="0">
                <a:solidFill>
                  <a:schemeClr val="tx1"/>
                </a:solidFill>
                <a:effectLst/>
                <a:latin typeface="+mn-lt"/>
                <a:ea typeface="+mn-ea"/>
                <a:cs typeface="+mn-cs"/>
              </a:rPr>
              <a:t>Standaert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Muylle</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Basu</a:t>
            </a:r>
            <a:r>
              <a:rPr lang="en-US" sz="1200" kern="1200" dirty="0" smtClean="0">
                <a:solidFill>
                  <a:schemeClr val="tx1"/>
                </a:solidFill>
                <a:effectLst/>
                <a:latin typeface="+mn-lt"/>
                <a:ea typeface="+mn-ea"/>
                <a:cs typeface="+mn-cs"/>
              </a:rPr>
              <a:t>, 2021). These businesses have witnessed a reduction in traveling costs since all meetings can be held online. Therefore, this idea will enable </a:t>
            </a:r>
            <a:r>
              <a:rPr lang="en-US" sz="1200" kern="1200" dirty="0" err="1" smtClean="0">
                <a:solidFill>
                  <a:schemeClr val="tx1"/>
                </a:solidFill>
                <a:effectLst/>
                <a:latin typeface="+mn-lt"/>
                <a:ea typeface="+mn-ea"/>
                <a:cs typeface="+mn-cs"/>
              </a:rPr>
              <a:t>DargeanGrix</a:t>
            </a:r>
            <a:r>
              <a:rPr lang="en-US" sz="1200" kern="1200" dirty="0" smtClean="0">
                <a:solidFill>
                  <a:schemeClr val="tx1"/>
                </a:solidFill>
                <a:effectLst/>
                <a:latin typeface="+mn-lt"/>
                <a:ea typeface="+mn-ea"/>
                <a:cs typeface="+mn-cs"/>
              </a:rPr>
              <a:t>, Inc. to achieve a sustained competitive advantage.</a:t>
            </a:r>
          </a:p>
          <a:p>
            <a:endParaRPr lang="en-US" dirty="0"/>
          </a:p>
        </p:txBody>
      </p:sp>
      <p:sp>
        <p:nvSpPr>
          <p:cNvPr id="4" name="Slide Number Placeholder 3"/>
          <p:cNvSpPr>
            <a:spLocks noGrp="1"/>
          </p:cNvSpPr>
          <p:nvPr>
            <p:ph type="sldNum" sz="quarter" idx="10"/>
          </p:nvPr>
        </p:nvSpPr>
        <p:spPr/>
        <p:txBody>
          <a:bodyPr/>
          <a:lstStyle/>
          <a:p>
            <a:fld id="{586FEC75-5B3D-4DCD-B9E3-AF71B57FDFE4}" type="slidenum">
              <a:rPr lang="en-US" smtClean="0"/>
              <a:t>4</a:t>
            </a:fld>
            <a:endParaRPr lang="en-US"/>
          </a:p>
        </p:txBody>
      </p:sp>
    </p:spTree>
    <p:extLst>
      <p:ext uri="{BB962C8B-B14F-4D97-AF65-F5344CB8AC3E}">
        <p14:creationId xmlns:p14="http://schemas.microsoft.com/office/powerpoint/2010/main" val="2866194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One of the initiatives to support the exploration of this idea is through benchmarking. As the CFO, I will organize benchmarking activities to evaluate how other competitors utilize modern technologies to improve their video conferencing experiences. Another initiative to support the exploration of this idea is through conducting training and workshops. Training and workshops will enable employees to understand how these new technologies will improve the organization's performance. Employees will also be trained on various strategies for improving the effectiveness of video conferencing. </a:t>
            </a:r>
          </a:p>
          <a:p>
            <a:endParaRPr lang="en-US" dirty="0"/>
          </a:p>
        </p:txBody>
      </p:sp>
      <p:sp>
        <p:nvSpPr>
          <p:cNvPr id="4" name="Slide Number Placeholder 3"/>
          <p:cNvSpPr>
            <a:spLocks noGrp="1"/>
          </p:cNvSpPr>
          <p:nvPr>
            <p:ph type="sldNum" sz="quarter" idx="10"/>
          </p:nvPr>
        </p:nvSpPr>
        <p:spPr/>
        <p:txBody>
          <a:bodyPr/>
          <a:lstStyle/>
          <a:p>
            <a:fld id="{586FEC75-5B3D-4DCD-B9E3-AF71B57FDFE4}" type="slidenum">
              <a:rPr lang="en-US" smtClean="0"/>
              <a:t>5</a:t>
            </a:fld>
            <a:endParaRPr lang="en-US"/>
          </a:p>
        </p:txBody>
      </p:sp>
    </p:spTree>
    <p:extLst>
      <p:ext uri="{BB962C8B-B14F-4D97-AF65-F5344CB8AC3E}">
        <p14:creationId xmlns:p14="http://schemas.microsoft.com/office/powerpoint/2010/main" val="10391075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23142066-49DB-464F-A052-301BF2615F64}"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973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63A7F02-822A-48C3-83B9-9AFB1937F2F1}" type="datetimeFigureOut">
              <a:rPr lang="en-US" smtClean="0"/>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142066-49DB-464F-A052-301BF2615F64}" type="slidenum">
              <a:rPr lang="en-US" smtClean="0"/>
              <a:t>‹#›</a:t>
            </a:fld>
            <a:endParaRPr lang="en-US"/>
          </a:p>
        </p:txBody>
      </p:sp>
    </p:spTree>
    <p:extLst>
      <p:ext uri="{BB962C8B-B14F-4D97-AF65-F5344CB8AC3E}">
        <p14:creationId xmlns:p14="http://schemas.microsoft.com/office/powerpoint/2010/main" val="4058698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142066-49DB-464F-A052-301BF2615F64}"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3395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142066-49DB-464F-A052-301BF2615F64}"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3329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142066-49DB-464F-A052-301BF2615F64}" type="slidenum">
              <a:rPr lang="en-US" smtClean="0"/>
              <a:t>‹#›</a:t>
            </a:fld>
            <a:endParaRPr lang="en-US"/>
          </a:p>
        </p:txBody>
      </p:sp>
    </p:spTree>
    <p:extLst>
      <p:ext uri="{BB962C8B-B14F-4D97-AF65-F5344CB8AC3E}">
        <p14:creationId xmlns:p14="http://schemas.microsoft.com/office/powerpoint/2010/main" val="2823162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142066-49DB-464F-A052-301BF2615F64}"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134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142066-49DB-464F-A052-301BF2615F64}"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1585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142066-49DB-464F-A052-301BF2615F64}"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3473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142066-49DB-464F-A052-301BF2615F64}"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1937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142066-49DB-464F-A052-301BF2615F64}" type="slidenum">
              <a:rPr lang="en-US" smtClean="0"/>
              <a:t>‹#›</a:t>
            </a:fld>
            <a:endParaRPr lang="en-US"/>
          </a:p>
        </p:txBody>
      </p:sp>
    </p:spTree>
    <p:extLst>
      <p:ext uri="{BB962C8B-B14F-4D97-AF65-F5344CB8AC3E}">
        <p14:creationId xmlns:p14="http://schemas.microsoft.com/office/powerpoint/2010/main" val="202616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3A7F02-822A-48C3-83B9-9AFB1937F2F1}"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142066-49DB-464F-A052-301BF2615F64}"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9375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63A7F02-822A-48C3-83B9-9AFB1937F2F1}" type="datetimeFigureOut">
              <a:rPr lang="en-US" smtClean="0"/>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142066-49DB-464F-A052-301BF2615F64}" type="slidenum">
              <a:rPr lang="en-US" smtClean="0"/>
              <a:t>‹#›</a:t>
            </a:fld>
            <a:endParaRPr lang="en-US"/>
          </a:p>
        </p:txBody>
      </p:sp>
    </p:spTree>
    <p:extLst>
      <p:ext uri="{BB962C8B-B14F-4D97-AF65-F5344CB8AC3E}">
        <p14:creationId xmlns:p14="http://schemas.microsoft.com/office/powerpoint/2010/main" val="2086573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63A7F02-822A-48C3-83B9-9AFB1937F2F1}" type="datetimeFigureOut">
              <a:rPr lang="en-US" smtClean="0"/>
              <a:t>8/6/2021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142066-49DB-464F-A052-301BF2615F64}"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573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63A7F02-822A-48C3-83B9-9AFB1937F2F1}" type="datetimeFigureOut">
              <a:rPr lang="en-US" smtClean="0"/>
              <a:t>8/6/2021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142066-49DB-464F-A052-301BF2615F64}"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3719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3A7F02-822A-48C3-83B9-9AFB1937F2F1}" type="datetimeFigureOut">
              <a:rPr lang="en-US" smtClean="0"/>
              <a:t>8/6/2021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142066-49DB-464F-A052-301BF2615F64}" type="slidenum">
              <a:rPr lang="en-US" smtClean="0"/>
              <a:t>‹#›</a:t>
            </a:fld>
            <a:endParaRPr lang="en-US"/>
          </a:p>
        </p:txBody>
      </p:sp>
    </p:spTree>
    <p:extLst>
      <p:ext uri="{BB962C8B-B14F-4D97-AF65-F5344CB8AC3E}">
        <p14:creationId xmlns:p14="http://schemas.microsoft.com/office/powerpoint/2010/main" val="1127277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63A7F02-822A-48C3-83B9-9AFB1937F2F1}" type="datetimeFigureOut">
              <a:rPr lang="en-US" smtClean="0"/>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142066-49DB-464F-A052-301BF2615F64}"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9714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63A7F02-822A-48C3-83B9-9AFB1937F2F1}" type="datetimeFigureOut">
              <a:rPr lang="en-US" smtClean="0"/>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142066-49DB-464F-A052-301BF2615F64}" type="slidenum">
              <a:rPr lang="en-US" smtClean="0"/>
              <a:t>‹#›</a:t>
            </a:fld>
            <a:endParaRPr lang="en-US"/>
          </a:p>
        </p:txBody>
      </p:sp>
    </p:spTree>
    <p:extLst>
      <p:ext uri="{BB962C8B-B14F-4D97-AF65-F5344CB8AC3E}">
        <p14:creationId xmlns:p14="http://schemas.microsoft.com/office/powerpoint/2010/main" val="1010012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63A7F02-822A-48C3-83B9-9AFB1937F2F1}" type="datetimeFigureOut">
              <a:rPr lang="en-US" smtClean="0"/>
              <a:t>8/6/2021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3142066-49DB-464F-A052-301BF2615F64}" type="slidenum">
              <a:rPr lang="en-US" smtClean="0"/>
              <a:t>‹#›</a:t>
            </a:fld>
            <a:endParaRPr lang="en-US"/>
          </a:p>
        </p:txBody>
      </p:sp>
    </p:spTree>
    <p:extLst>
      <p:ext uri="{BB962C8B-B14F-4D97-AF65-F5344CB8AC3E}">
        <p14:creationId xmlns:p14="http://schemas.microsoft.com/office/powerpoint/2010/main" val="2702925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latin typeface="Times New Roman" panose="02020603050405020304" pitchFamily="18" charset="0"/>
                <a:cs typeface="Times New Roman" panose="02020603050405020304" pitchFamily="18" charset="0"/>
              </a:rPr>
              <a:t>DargeanGrix</a:t>
            </a:r>
            <a:r>
              <a:rPr lang="en-US" dirty="0" smtClean="0">
                <a:latin typeface="Times New Roman" panose="02020603050405020304" pitchFamily="18" charset="0"/>
                <a:cs typeface="Times New Roman" panose="02020603050405020304" pitchFamily="18" charset="0"/>
              </a:rPr>
              <a:t>, Inc.</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fontScale="77500" lnSpcReduction="20000"/>
          </a:bodyPr>
          <a:lstStyle/>
          <a:p>
            <a:r>
              <a:rPr lang="en-US" dirty="0" smtClean="0"/>
              <a:t>Student’s Name</a:t>
            </a:r>
          </a:p>
          <a:p>
            <a:r>
              <a:rPr lang="en-US" dirty="0" smtClean="0"/>
              <a:t>Course Name and Number</a:t>
            </a:r>
          </a:p>
          <a:p>
            <a:r>
              <a:rPr lang="en-US" dirty="0" smtClean="0"/>
              <a:t>Instructor’s Name</a:t>
            </a:r>
          </a:p>
          <a:p>
            <a:r>
              <a:rPr lang="en-US" dirty="0" smtClean="0"/>
              <a:t>Date</a:t>
            </a:r>
            <a:endParaRPr lang="en-US" dirty="0"/>
          </a:p>
        </p:txBody>
      </p:sp>
    </p:spTree>
    <p:extLst>
      <p:ext uri="{BB962C8B-B14F-4D97-AF65-F5344CB8AC3E}">
        <p14:creationId xmlns:p14="http://schemas.microsoft.com/office/powerpoint/2010/main" val="47691674"/>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The idea for Improving </a:t>
            </a:r>
            <a:r>
              <a:rPr lang="en-US" b="1" dirty="0" err="1"/>
              <a:t>DargeanGrix</a:t>
            </a:r>
            <a:r>
              <a:rPr lang="en-US" b="1" dirty="0"/>
              <a:t> Process</a:t>
            </a:r>
            <a:r>
              <a:rPr lang="en-US" dirty="0"/>
              <a:t/>
            </a:r>
            <a:br>
              <a:rPr lang="en-US" dirty="0"/>
            </a:br>
            <a:endParaRPr lang="en-US" dirty="0"/>
          </a:p>
        </p:txBody>
      </p:sp>
      <p:sp>
        <p:nvSpPr>
          <p:cNvPr id="3" name="Content Placeholder 2"/>
          <p:cNvSpPr>
            <a:spLocks noGrp="1"/>
          </p:cNvSpPr>
          <p:nvPr>
            <p:ph idx="1"/>
          </p:nvPr>
        </p:nvSpPr>
        <p:spPr>
          <a:xfrm>
            <a:off x="838200" y="1825625"/>
            <a:ext cx="10515600" cy="4381212"/>
          </a:xfrm>
        </p:spPr>
        <p:txBody>
          <a:bodyPr>
            <a:noAutofit/>
          </a:bodyPr>
          <a:lstStyle/>
          <a:p>
            <a:r>
              <a:rPr lang="en-US" sz="1600" dirty="0" err="1"/>
              <a:t>DargeanGrix</a:t>
            </a:r>
            <a:r>
              <a:rPr lang="en-US" sz="1600" dirty="0"/>
              <a:t>, Inc. is a successful organization that has reported an average consistent revenue of $250M in the past seven years. </a:t>
            </a:r>
            <a:endParaRPr lang="en-US" sz="1600" dirty="0" smtClean="0"/>
          </a:p>
          <a:p>
            <a:r>
              <a:rPr lang="en-US" sz="1600" dirty="0" err="1" smtClean="0"/>
              <a:t>DargeanGrix</a:t>
            </a:r>
            <a:r>
              <a:rPr lang="en-US" sz="1600" dirty="0"/>
              <a:t>, Inc. greatly depends on video conferencing as a way of connecting with investors and other stakeholders. </a:t>
            </a:r>
            <a:endParaRPr lang="en-US" sz="1600" dirty="0" smtClean="0"/>
          </a:p>
          <a:p>
            <a:r>
              <a:rPr lang="en-US" sz="1600" dirty="0" smtClean="0"/>
              <a:t>Some </a:t>
            </a:r>
            <a:r>
              <a:rPr lang="en-US" sz="1600" dirty="0"/>
              <a:t>of the current issues associated with this organization’s use of videoconferencing approach include wastage of time while troubleshooting frequent issues, rising cost of maintaining aging video equipment, dropouts and delays in video calls, the poor audio quality of videoconferencing, and general dissatisfaction with video conferencing method. </a:t>
            </a:r>
            <a:endParaRPr lang="en-US" sz="1600" dirty="0" smtClean="0"/>
          </a:p>
          <a:p>
            <a:r>
              <a:rPr lang="en-US" sz="1600" dirty="0" smtClean="0"/>
              <a:t>As </a:t>
            </a:r>
            <a:r>
              <a:rPr lang="en-US" sz="1600" dirty="0"/>
              <a:t>the organization's CFO, I suggest that this Company should upgrade its videoconferencing tools. </a:t>
            </a:r>
            <a:endParaRPr lang="en-US" sz="1600" dirty="0" smtClean="0"/>
          </a:p>
          <a:p>
            <a:r>
              <a:rPr lang="en-US" sz="1600" dirty="0" smtClean="0"/>
              <a:t>The </a:t>
            </a:r>
            <a:r>
              <a:rPr lang="en-US" sz="1600" dirty="0"/>
              <a:t>Company should consider eliminating aging video equipment in its system and replace them with modern video conferencing tools, which can enhance the efficiency and effectiveness of entire activities</a:t>
            </a:r>
            <a:r>
              <a:rPr lang="en-US" sz="1600" dirty="0" smtClean="0"/>
              <a:t>.</a:t>
            </a:r>
          </a:p>
          <a:p>
            <a:r>
              <a:rPr lang="en-US" sz="1600" dirty="0" smtClean="0"/>
              <a:t>Some </a:t>
            </a:r>
            <a:r>
              <a:rPr lang="en-US" sz="1600" dirty="0"/>
              <a:t>of the current efficient videoconferencing software in 2021 that </a:t>
            </a:r>
            <a:r>
              <a:rPr lang="en-US" sz="1600" dirty="0" err="1"/>
              <a:t>DargeanGrix</a:t>
            </a:r>
            <a:r>
              <a:rPr lang="en-US" sz="1600" dirty="0"/>
              <a:t> should procure include GoToMeeting, Microsoft Teams, Zoom Meetings, and Google Meet, among others. </a:t>
            </a:r>
            <a:endParaRPr lang="en-US" sz="1600" dirty="0" smtClean="0"/>
          </a:p>
          <a:p>
            <a:r>
              <a:rPr lang="en-US" sz="1600" dirty="0" smtClean="0"/>
              <a:t>The </a:t>
            </a:r>
            <a:r>
              <a:rPr lang="en-US" sz="1600" dirty="0"/>
              <a:t>Company should also purchase smart projectors for videoconferences.  </a:t>
            </a:r>
            <a:endParaRPr lang="en-US" sz="1600" dirty="0" smtClean="0"/>
          </a:p>
          <a:p>
            <a:r>
              <a:rPr lang="en-US" sz="1600" dirty="0" smtClean="0"/>
              <a:t>Moreover</a:t>
            </a:r>
            <a:r>
              <a:rPr lang="en-US" sz="1600" dirty="0"/>
              <a:t>, this organization should employ a skilled and talented video conferencing technician who can provide solutions whenever the system runs into technical issues. </a:t>
            </a:r>
          </a:p>
          <a:p>
            <a:endParaRPr lang="en-US" sz="1600" dirty="0"/>
          </a:p>
        </p:txBody>
      </p:sp>
    </p:spTree>
    <p:extLst>
      <p:ext uri="{BB962C8B-B14F-4D97-AF65-F5344CB8AC3E}">
        <p14:creationId xmlns:p14="http://schemas.microsoft.com/office/powerpoint/2010/main" val="1698570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How the Idea Would Help Improve this Organization’s Process</a:t>
            </a:r>
            <a:r>
              <a:rPr lang="en-US" dirty="0"/>
              <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r>
              <a:rPr lang="en-US" dirty="0"/>
              <a:t>This idea would help improve the process because it will reduce the chances of videoconferencing failures that the organization experienced earlier. </a:t>
            </a:r>
            <a:endParaRPr lang="en-US" dirty="0" smtClean="0"/>
          </a:p>
          <a:p>
            <a:r>
              <a:rPr lang="en-US" dirty="0" smtClean="0"/>
              <a:t>The </a:t>
            </a:r>
            <a:r>
              <a:rPr lang="en-US" dirty="0"/>
              <a:t>organization will also reduce travel costs since stakeholders will be able to conduct video conferences with limited interruptions. </a:t>
            </a:r>
            <a:endParaRPr lang="en-US" dirty="0" smtClean="0"/>
          </a:p>
          <a:p>
            <a:r>
              <a:rPr lang="en-US" dirty="0" smtClean="0"/>
              <a:t>This </a:t>
            </a:r>
            <a:r>
              <a:rPr lang="en-US" dirty="0"/>
              <a:t>idea will also help improve this organization’s operations because it has the capability of promoting collaboration and teamwork. </a:t>
            </a:r>
            <a:endParaRPr lang="en-US" dirty="0" smtClean="0"/>
          </a:p>
          <a:p>
            <a:r>
              <a:rPr lang="en-US" dirty="0" smtClean="0"/>
              <a:t>For </a:t>
            </a:r>
            <a:r>
              <a:rPr lang="en-US" dirty="0"/>
              <a:t>instance, through the integration of Microsoft Teams, employees can easily cooperate in several activities hence improving general performance. </a:t>
            </a:r>
            <a:endParaRPr lang="en-US" dirty="0" smtClean="0"/>
          </a:p>
          <a:p>
            <a:r>
              <a:rPr lang="en-US" dirty="0" smtClean="0"/>
              <a:t>Research </a:t>
            </a:r>
            <a:r>
              <a:rPr lang="en-US" dirty="0"/>
              <a:t>reveals that modern videoconferencing tools enable the digital workforce (</a:t>
            </a:r>
            <a:r>
              <a:rPr lang="en-US" dirty="0" err="1"/>
              <a:t>Lansmann</a:t>
            </a:r>
            <a:r>
              <a:rPr lang="en-US" dirty="0"/>
              <a:t>, </a:t>
            </a:r>
            <a:r>
              <a:rPr lang="en-US" dirty="0" err="1"/>
              <a:t>Schallenmüller</a:t>
            </a:r>
            <a:r>
              <a:rPr lang="en-US" dirty="0"/>
              <a:t> &amp; Rigby, 2019). </a:t>
            </a:r>
            <a:endParaRPr lang="en-US" dirty="0" smtClean="0"/>
          </a:p>
          <a:p>
            <a:r>
              <a:rPr lang="en-US" dirty="0" smtClean="0"/>
              <a:t>This </a:t>
            </a:r>
            <a:r>
              <a:rPr lang="en-US" dirty="0"/>
              <a:t>idea will also improve the process because it gives the organization an opportunity to achieve other needs, such as screen sharing and real-time instant messaging. </a:t>
            </a:r>
            <a:endParaRPr lang="en-US" dirty="0" smtClean="0"/>
          </a:p>
          <a:p>
            <a:r>
              <a:rPr lang="en-US" dirty="0" smtClean="0"/>
              <a:t>This </a:t>
            </a:r>
            <a:r>
              <a:rPr lang="en-US" dirty="0"/>
              <a:t>idea will also foster flexibility in this organization. For instance, all stakeholders will be able to join meetings regardless of location and time. </a:t>
            </a:r>
            <a:endParaRPr lang="en-US" dirty="0" smtClean="0"/>
          </a:p>
          <a:p>
            <a:r>
              <a:rPr lang="en-US" dirty="0" smtClean="0"/>
              <a:t>Therefore</a:t>
            </a:r>
            <a:r>
              <a:rPr lang="en-US" dirty="0"/>
              <a:t>, </a:t>
            </a:r>
            <a:r>
              <a:rPr lang="en-US" dirty="0" err="1"/>
              <a:t>DargeanGrix</a:t>
            </a:r>
            <a:r>
              <a:rPr lang="en-US" dirty="0"/>
              <a:t>, Inc. will benefit from this idea since modern technologies enhance the efficiency and effectiveness of the entire business operations. </a:t>
            </a:r>
          </a:p>
          <a:p>
            <a:endParaRPr lang="en-US" dirty="0"/>
          </a:p>
        </p:txBody>
      </p:sp>
    </p:spTree>
    <p:extLst>
      <p:ext uri="{BB962C8B-B14F-4D97-AF65-F5344CB8AC3E}">
        <p14:creationId xmlns:p14="http://schemas.microsoft.com/office/powerpoint/2010/main" val="277463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Why the Idea Can Help Move the Organization Forward</a:t>
            </a:r>
            <a:r>
              <a:rPr lang="en-US" dirty="0"/>
              <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r>
              <a:rPr lang="en-US" dirty="0"/>
              <a:t>This idea can help move the organization forward because it aligns with its competitive advantage. </a:t>
            </a:r>
            <a:endParaRPr lang="en-US" dirty="0" smtClean="0"/>
          </a:p>
          <a:p>
            <a:r>
              <a:rPr lang="en-US" dirty="0" smtClean="0"/>
              <a:t>Competitive </a:t>
            </a:r>
            <a:r>
              <a:rPr lang="en-US" dirty="0"/>
              <a:t>advantage is a concept that defines how a company is ahead of other rivals in the same industry. </a:t>
            </a:r>
            <a:endParaRPr lang="en-US" dirty="0" smtClean="0"/>
          </a:p>
          <a:p>
            <a:r>
              <a:rPr lang="en-US" dirty="0" smtClean="0"/>
              <a:t>It </a:t>
            </a:r>
            <a:r>
              <a:rPr lang="en-US" dirty="0"/>
              <a:t>shows why an organization outperforms other players in the market (</a:t>
            </a:r>
            <a:r>
              <a:rPr lang="en-US" dirty="0" err="1"/>
              <a:t>Yasa</a:t>
            </a:r>
            <a:r>
              <a:rPr lang="en-US" dirty="0"/>
              <a:t> et al., 2020</a:t>
            </a:r>
            <a:r>
              <a:rPr lang="en-US" dirty="0" smtClean="0"/>
              <a:t>).</a:t>
            </a:r>
          </a:p>
          <a:p>
            <a:r>
              <a:rPr lang="en-US" dirty="0" smtClean="0"/>
              <a:t>This </a:t>
            </a:r>
            <a:r>
              <a:rPr lang="en-US" dirty="0"/>
              <a:t>idea will aid </a:t>
            </a:r>
            <a:r>
              <a:rPr lang="en-US" dirty="0" err="1"/>
              <a:t>DargeanGrix</a:t>
            </a:r>
            <a:r>
              <a:rPr lang="en-US" dirty="0"/>
              <a:t>, Inc. to move forward because modern technological solutions will improve its competitive advantage. </a:t>
            </a:r>
            <a:endParaRPr lang="en-US" dirty="0" smtClean="0"/>
          </a:p>
          <a:p>
            <a:r>
              <a:rPr lang="en-US" dirty="0" smtClean="0"/>
              <a:t>It </a:t>
            </a:r>
            <a:r>
              <a:rPr lang="en-US" dirty="0"/>
              <a:t>is crucial to note that video conferencing contributes to an organization’s strong competitive edge. </a:t>
            </a:r>
            <a:endParaRPr lang="en-US" dirty="0" smtClean="0"/>
          </a:p>
          <a:p>
            <a:r>
              <a:rPr lang="en-US" dirty="0" err="1" smtClean="0"/>
              <a:t>DargeanGrix</a:t>
            </a:r>
            <a:r>
              <a:rPr lang="en-US" dirty="0"/>
              <a:t>, Inc. is likely to move ahead of its competitors who use outdated videoconferencing technologies. </a:t>
            </a:r>
            <a:endParaRPr lang="en-US" dirty="0" smtClean="0"/>
          </a:p>
          <a:p>
            <a:r>
              <a:rPr lang="en-US" dirty="0" smtClean="0"/>
              <a:t>Another </a:t>
            </a:r>
            <a:r>
              <a:rPr lang="en-US" dirty="0"/>
              <a:t>advantage is that this idea will attract more global investors who rely on the video conferencing approach to lower costs. </a:t>
            </a:r>
            <a:endParaRPr lang="en-US" dirty="0" smtClean="0"/>
          </a:p>
          <a:p>
            <a:r>
              <a:rPr lang="en-US" dirty="0" smtClean="0"/>
              <a:t>For </a:t>
            </a:r>
            <a:r>
              <a:rPr lang="en-US" dirty="0"/>
              <a:t>instance, most businesses have failed due to the spread of Covid-19. </a:t>
            </a:r>
            <a:endParaRPr lang="en-US" dirty="0" smtClean="0"/>
          </a:p>
          <a:p>
            <a:r>
              <a:rPr lang="en-US" dirty="0" smtClean="0"/>
              <a:t>Regardless </a:t>
            </a:r>
            <a:r>
              <a:rPr lang="en-US" dirty="0"/>
              <a:t>of this pandemic, modern videoconferencing technologies have enabled these businesses to thrive (</a:t>
            </a:r>
            <a:r>
              <a:rPr lang="en-US" dirty="0" err="1"/>
              <a:t>Standaert</a:t>
            </a:r>
            <a:r>
              <a:rPr lang="en-US" dirty="0"/>
              <a:t>, </a:t>
            </a:r>
            <a:r>
              <a:rPr lang="en-US" dirty="0" err="1"/>
              <a:t>Muylle</a:t>
            </a:r>
            <a:r>
              <a:rPr lang="en-US" dirty="0"/>
              <a:t> &amp; </a:t>
            </a:r>
            <a:r>
              <a:rPr lang="en-US" dirty="0" err="1"/>
              <a:t>Basu</a:t>
            </a:r>
            <a:r>
              <a:rPr lang="en-US" dirty="0"/>
              <a:t>, 2021). </a:t>
            </a:r>
            <a:endParaRPr lang="en-US" dirty="0" smtClean="0"/>
          </a:p>
          <a:p>
            <a:r>
              <a:rPr lang="en-US" dirty="0" smtClean="0"/>
              <a:t>These </a:t>
            </a:r>
            <a:r>
              <a:rPr lang="en-US" dirty="0"/>
              <a:t>businesses have witnessed a reduction in traveling costs since all meetings can be held online</a:t>
            </a:r>
            <a:r>
              <a:rPr lang="en-US" dirty="0" smtClean="0"/>
              <a:t>.</a:t>
            </a:r>
          </a:p>
          <a:p>
            <a:r>
              <a:rPr lang="en-US" dirty="0" smtClean="0"/>
              <a:t> </a:t>
            </a:r>
            <a:r>
              <a:rPr lang="en-US" dirty="0"/>
              <a:t>Therefore, this idea will enable </a:t>
            </a:r>
            <a:r>
              <a:rPr lang="en-US" dirty="0" err="1"/>
              <a:t>DargeanGrix</a:t>
            </a:r>
            <a:r>
              <a:rPr lang="en-US" dirty="0"/>
              <a:t>, Inc. to achieve a sustained competitive advantage.</a:t>
            </a:r>
          </a:p>
          <a:p>
            <a:endParaRPr lang="en-US" dirty="0"/>
          </a:p>
        </p:txBody>
      </p:sp>
    </p:spTree>
    <p:extLst>
      <p:ext uri="{BB962C8B-B14F-4D97-AF65-F5344CB8AC3E}">
        <p14:creationId xmlns:p14="http://schemas.microsoft.com/office/powerpoint/2010/main" val="4080256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Initiatives to Support the Exploration of the Idea</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r>
              <a:rPr lang="en-US" dirty="0"/>
              <a:t>One of the initiatives to support the exploration of this idea is through benchmarking. </a:t>
            </a:r>
            <a:endParaRPr lang="en-US" dirty="0" smtClean="0"/>
          </a:p>
          <a:p>
            <a:r>
              <a:rPr lang="en-US" dirty="0" smtClean="0"/>
              <a:t>As </a:t>
            </a:r>
            <a:r>
              <a:rPr lang="en-US" dirty="0"/>
              <a:t>the CFO, I will organize benchmarking activities to evaluate how other competitors utilize modern technologies to improve their video conferencing experiences. </a:t>
            </a:r>
            <a:endParaRPr lang="en-US" dirty="0" smtClean="0"/>
          </a:p>
          <a:p>
            <a:r>
              <a:rPr lang="en-US" dirty="0" smtClean="0"/>
              <a:t>Another </a:t>
            </a:r>
            <a:r>
              <a:rPr lang="en-US" dirty="0"/>
              <a:t>initiative to support the exploration of this idea is through conducting training and workshops. </a:t>
            </a:r>
            <a:endParaRPr lang="en-US" dirty="0" smtClean="0"/>
          </a:p>
          <a:p>
            <a:r>
              <a:rPr lang="en-US" dirty="0" smtClean="0"/>
              <a:t>Training </a:t>
            </a:r>
            <a:r>
              <a:rPr lang="en-US" dirty="0"/>
              <a:t>and workshops will enable employees to understand how these new technologies will improve the organization's performance</a:t>
            </a:r>
            <a:r>
              <a:rPr lang="en-US" dirty="0" smtClean="0"/>
              <a:t>.</a:t>
            </a:r>
          </a:p>
          <a:p>
            <a:r>
              <a:rPr lang="en-US" dirty="0" smtClean="0"/>
              <a:t> </a:t>
            </a:r>
            <a:r>
              <a:rPr lang="en-US" dirty="0"/>
              <a:t>Employees will also be trained on various strategies for improving the effectiveness of video conferencing. </a:t>
            </a:r>
          </a:p>
          <a:p>
            <a:endParaRPr lang="en-US" dirty="0"/>
          </a:p>
        </p:txBody>
      </p:sp>
    </p:spTree>
    <p:extLst>
      <p:ext uri="{BB962C8B-B14F-4D97-AF65-F5344CB8AC3E}">
        <p14:creationId xmlns:p14="http://schemas.microsoft.com/office/powerpoint/2010/main" val="2202808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References</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r>
              <a:rPr lang="en-US" dirty="0" err="1"/>
              <a:t>Lansmann</a:t>
            </a:r>
            <a:r>
              <a:rPr lang="en-US" dirty="0"/>
              <a:t>, S., </a:t>
            </a:r>
            <a:r>
              <a:rPr lang="en-US" dirty="0" err="1"/>
              <a:t>Schallenmüller</a:t>
            </a:r>
            <a:r>
              <a:rPr lang="en-US" dirty="0"/>
              <a:t>, S., &amp; Rigby, M. (2019). Teams Everywhere–Investigating the Impact of Microsoft Teams on Knowledge Worker. </a:t>
            </a:r>
            <a:r>
              <a:rPr lang="en-US" i="1" dirty="0"/>
              <a:t>Proceedings of the Pre-ICIS</a:t>
            </a:r>
            <a:r>
              <a:rPr lang="en-US" dirty="0"/>
              <a:t>.  </a:t>
            </a:r>
          </a:p>
          <a:p>
            <a:r>
              <a:rPr lang="en-US" dirty="0" err="1"/>
              <a:t>Standaert</a:t>
            </a:r>
            <a:r>
              <a:rPr lang="en-US" dirty="0"/>
              <a:t>, W., </a:t>
            </a:r>
            <a:r>
              <a:rPr lang="en-US" dirty="0" err="1"/>
              <a:t>Muylle</a:t>
            </a:r>
            <a:r>
              <a:rPr lang="en-US" dirty="0"/>
              <a:t>, S., &amp; </a:t>
            </a:r>
            <a:r>
              <a:rPr lang="en-US" dirty="0" err="1"/>
              <a:t>Basu</a:t>
            </a:r>
            <a:r>
              <a:rPr lang="en-US" dirty="0"/>
              <a:t>, A. (2021). Business Meetings in a Post-Pandemic World: When and How to Meet Virtually?. </a:t>
            </a:r>
            <a:r>
              <a:rPr lang="en-US" i="1" dirty="0"/>
              <a:t>Business Horizons</a:t>
            </a:r>
            <a:r>
              <a:rPr lang="en-US" dirty="0"/>
              <a:t>. </a:t>
            </a:r>
          </a:p>
          <a:p>
            <a:r>
              <a:rPr lang="en-US" dirty="0" err="1"/>
              <a:t>Yasa</a:t>
            </a:r>
            <a:r>
              <a:rPr lang="en-US" dirty="0"/>
              <a:t>, N., </a:t>
            </a:r>
            <a:r>
              <a:rPr lang="en-US" dirty="0" err="1"/>
              <a:t>Giantari</a:t>
            </a:r>
            <a:r>
              <a:rPr lang="en-US" dirty="0"/>
              <a:t>, I. G. A. K., </a:t>
            </a:r>
            <a:r>
              <a:rPr lang="en-US" dirty="0" err="1"/>
              <a:t>Setini</a:t>
            </a:r>
            <a:r>
              <a:rPr lang="en-US" dirty="0"/>
              <a:t>, M., &amp; </a:t>
            </a:r>
            <a:r>
              <a:rPr lang="en-US" dirty="0" err="1"/>
              <a:t>Rahmayanti</a:t>
            </a:r>
            <a:r>
              <a:rPr lang="en-US" dirty="0"/>
              <a:t>, P. J. M. S. L. (2020). The role of competitive advantage in mediating the effect of promotional strategy on marketing performance. </a:t>
            </a:r>
            <a:r>
              <a:rPr lang="en-US" i="1" dirty="0"/>
              <a:t>Management Science Letters</a:t>
            </a:r>
            <a:r>
              <a:rPr lang="en-US" dirty="0"/>
              <a:t>, </a:t>
            </a:r>
            <a:r>
              <a:rPr lang="en-US" i="1" dirty="0"/>
              <a:t>10</a:t>
            </a:r>
            <a:r>
              <a:rPr lang="en-US" dirty="0"/>
              <a:t>(12), 2845-2848.  </a:t>
            </a:r>
          </a:p>
          <a:p>
            <a:endParaRPr lang="en-US" dirty="0"/>
          </a:p>
        </p:txBody>
      </p:sp>
    </p:spTree>
    <p:extLst>
      <p:ext uri="{BB962C8B-B14F-4D97-AF65-F5344CB8AC3E}">
        <p14:creationId xmlns:p14="http://schemas.microsoft.com/office/powerpoint/2010/main" val="229965242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10</TotalTime>
  <Words>1486</Words>
  <Application>Microsoft Office PowerPoint</Application>
  <PresentationFormat>Widescreen</PresentationFormat>
  <Paragraphs>53</Paragraphs>
  <Slides>6</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Garamond</vt:lpstr>
      <vt:lpstr>Times New Roman</vt:lpstr>
      <vt:lpstr>Organic</vt:lpstr>
      <vt:lpstr>DargeanGrix, Inc.</vt:lpstr>
      <vt:lpstr>The idea for Improving DargeanGrix Process </vt:lpstr>
      <vt:lpstr>How the Idea Would Help Improve this Organization’s Process </vt:lpstr>
      <vt:lpstr>Why the Idea Can Help Move the Organization Forward </vt:lpstr>
      <vt:lpstr>Initiatives to Support the Exploration of the Idea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DargeanGrix, Inc.</dc:title>
  <dc:creator>user</dc:creator>
  <cp:lastModifiedBy>user</cp:lastModifiedBy>
  <cp:revision>14</cp:revision>
  <dcterms:created xsi:type="dcterms:W3CDTF">2021-08-06T02:17:29Z</dcterms:created>
  <dcterms:modified xsi:type="dcterms:W3CDTF">2021-08-06T02:28:27Z</dcterms:modified>
</cp:coreProperties>
</file>